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04" r:id="rId5"/>
    <p:sldId id="319" r:id="rId6"/>
    <p:sldId id="282" r:id="rId7"/>
    <p:sldId id="329" r:id="rId8"/>
    <p:sldId id="328" r:id="rId9"/>
    <p:sldId id="324" r:id="rId10"/>
    <p:sldId id="317" r:id="rId11"/>
    <p:sldId id="326" r:id="rId12"/>
    <p:sldId id="322" r:id="rId13"/>
    <p:sldId id="323" r:id="rId14"/>
    <p:sldId id="334" r:id="rId15"/>
    <p:sldId id="332" r:id="rId16"/>
    <p:sldId id="333" r:id="rId17"/>
    <p:sldId id="335" r:id="rId18"/>
    <p:sldId id="320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2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7T21:32:49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7526 5121 16383 0 0,'-5'-5'0'0'0,"-7"-2"0"0"0,-12 1 0 0 0,-12 1 0 0 0,-5 1 0 0 0,-6 1 0 0 0,0 2 0 0 0,-3 1 0 0 0,-2 0 0 0 0,1 0 0 0 0,5 0 0 0 0,5 0 0 0 0,5 1 0 0 0,-3-1 0 0 0,1 0 0 0 0,-4 0 0 0 0,-5 0 0 0 0,0 0 0 0 0,-1 0 0 0 0,1 0 0 0 0,-1 5 0 0 0,-4 7 0 0 0,4 2 0 0 0,3 3 0 0 0,5-1 0 0 0,3 1 0 0 0,9 4 0 0 0,4-2 0 0 0,0 1 0 0 0,5 2 0 0 0,5 3 0 0 0,6 7 0 0 0,3 8 0 0 0,3 4 0 0 0,2-2 0 0 0,1-2 0 0 0,5-8 0 0 0,2-5 0 0 0,5-1 0 0 0,10-5 0 0 0,6-2 0 0 0,9-3 0 0 0,3 1 0 0 0,5 7 0 0 0,5 5 0 0 0,-1 8 0 0 0,1 3 0 0 0,3 0 0 0 0,-4-2 0 0 0,2-8 0 0 0,0-8 0 0 0,-2-3 0 0 0,1-5 0 0 0,-4-10 0 0 0,-5-5 0 0 0,-3-8 0 0 0,-4-3 0 0 0,2 1 0 0 0,1 3 0 0 0,3 2 0 0 0,1-3 0 0 0,-7-5 0 0 0,-5 0 0 0 0,-2-3 0 0 0,0 2 0 0 0,0-3 0 0 0,0 3 0 0 0,1 3 0 0 0,0-1 0 0 0,-4-8 0 0 0,-2-2 0 0 0,1 4 0 0 0,1 0 0 0 0,-3-8 0 0 0,-6-3 0 0 0,-5-8 0 0 0,0 3 0 0 0,-2 2 0 0 0,-1-4 0 0 0,-4 0 0 0 0,-1-5 0 0 0,-2 1 0 0 0,0-5 0 0 0,4 2 0 0 0,6 7 0 0 0,7 6 0 0 0,-5 7 0 0 0,-15 9 0 0 0,-12 6 0 0 0,-9-1 0 0 0,-6-3 0 0 0,-3 1 0 0 0,-6 1 0 0 0,-3 4 0 0 0,-3 2 0 0 0,4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AB4D8-AFB8-46A0-9AE2-8FDD26A2647C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F0D01-9E14-4357-A08D-39E2B2A13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05E4070-F971-67F6-63D3-61B9628F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9EDEEC75-39E3-9BFA-A93A-472E124FD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EBBE476A-8ADB-EC16-2DCD-64917287B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78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/>
              <a:t>Team 60: Solar Lighting System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Final Presentation</a:t>
            </a:r>
            <a:br>
              <a:rPr lang="en-US" dirty="0"/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Josh George, Jeb Malek, Lyric </a:t>
            </a:r>
            <a:r>
              <a:rPr lang="en-US" sz="2400" b="1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Haylow</a:t>
            </a:r>
            <a:br>
              <a:rPr lang="en-US" sz="2455" dirty="0"/>
            </a:br>
            <a:r>
              <a:rPr lang="en-US" sz="2455" dirty="0"/>
              <a:t>Sponsor: </a:t>
            </a: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Dr. </a:t>
            </a:r>
            <a:r>
              <a:rPr lang="en-US" sz="2400" b="1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Wonhyeok</a:t>
            </a: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 Jang</a:t>
            </a:r>
            <a:br>
              <a:rPr lang="en-US" sz="2455" dirty="0"/>
            </a:br>
            <a:r>
              <a:rPr lang="en-US" sz="2455" dirty="0"/>
              <a:t>TA: </a:t>
            </a: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Rhett Guthrie </a:t>
            </a:r>
            <a:br>
              <a:rPr lang="en-US" sz="2455" dirty="0"/>
            </a:br>
            <a:endParaRPr sz="2455" dirty="0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33BC-F4A0-229C-F5B8-F90B976E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Subsystem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1EBD63-0969-3DFB-E318-F3A6DD44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Switch and Sensor correlation validated with software adjustable delay timer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F380783-E28A-C69E-0F88-1D0447113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844293"/>
              </p:ext>
            </p:extLst>
          </p:nvPr>
        </p:nvGraphicFramePr>
        <p:xfrm>
          <a:off x="571500" y="3367180"/>
          <a:ext cx="4420930" cy="17590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8666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1173192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  <a:gridCol w="1199072">
                  <a:extLst>
                    <a:ext uri="{9D8B030D-6E8A-4147-A177-3AD203B41FA5}">
                      <a16:colId xmlns:a16="http://schemas.microsoft.com/office/drawing/2014/main" val="2596260357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Pin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Pin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Digital 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1984"/>
                  </a:ext>
                </a:extLst>
              </a:tr>
              <a:tr h="753192">
                <a:tc>
                  <a:txBody>
                    <a:bodyPr/>
                    <a:lstStyle/>
                    <a:p>
                      <a:r>
                        <a:rPr lang="en-US" dirty="0"/>
                        <a:t>Switch Delay Timer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</a:tbl>
          </a:graphicData>
        </a:graphic>
      </p:graphicFrame>
      <p:pic>
        <p:nvPicPr>
          <p:cNvPr id="16" name="Content Placeholder 6" descr="A power supply on a table&#10;&#10;Description automatically generated">
            <a:extLst>
              <a:ext uri="{FF2B5EF4-FFF2-40B4-BE49-F238E27FC236}">
                <a16:creationId xmlns:a16="http://schemas.microsoft.com/office/drawing/2014/main" id="{71ECB9FB-449F-E2F6-6E09-584B3A12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92485" y="4246696"/>
            <a:ext cx="2508615" cy="245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A97FD-A712-196D-1D06-923D1260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730" y="2398836"/>
            <a:ext cx="2777706" cy="24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33BC-F4A0-229C-F5B8-F90B976E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6507"/>
            <a:ext cx="8229600" cy="803756"/>
          </a:xfrm>
        </p:spPr>
        <p:txBody>
          <a:bodyPr/>
          <a:lstStyle/>
          <a:p>
            <a:r>
              <a:rPr lang="en-US" dirty="0"/>
              <a:t>Android Application Subsystem</a:t>
            </a:r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02E9ED91-62BF-7176-B223-5E723C54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17" y="1718582"/>
            <a:ext cx="2168026" cy="4808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40B-F26A-AC0A-B0BB-7BD38BC46120}"/>
              </a:ext>
            </a:extLst>
          </p:cNvPr>
          <p:cNvSpPr txBox="1"/>
          <p:nvPr/>
        </p:nvSpPr>
        <p:spPr>
          <a:xfrm>
            <a:off x="3809554" y="1978697"/>
            <a:ext cx="442716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Outputs to the System: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Sets mode of operation for the lighting system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Manual command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r>
              <a:rPr lang="en-US">
                <a:cs typeface="Arial"/>
              </a:rPr>
              <a:t>Receives from System: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Current battery percentage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r>
              <a:rPr lang="en-US">
                <a:cs typeface="Arial"/>
              </a:rPr>
              <a:t>Miscellaneous: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10 hour battery percentage graphing using database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Custom logo and design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5 different pages, 3 pages with direct integration to system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19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33BC-F4A0-229C-F5B8-F90B976E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 Subsystem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795630B-533E-BE5F-B65B-7725299E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9" y="2027868"/>
            <a:ext cx="2059942" cy="4442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15A8EA-38AD-A91E-4B35-392E37A28042}"/>
              </a:ext>
            </a:extLst>
          </p:cNvPr>
          <p:cNvSpPr txBox="1"/>
          <p:nvPr/>
        </p:nvSpPr>
        <p:spPr>
          <a:xfrm>
            <a:off x="2180767" y="2025077"/>
            <a:ext cx="240412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Tested receiving voltages from Arduino.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Have not yet validated with values from battery.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A2CE3A19-EA1A-8EF6-B39F-B0899B2E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83" y="2027868"/>
            <a:ext cx="2049216" cy="4442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D647A0-D95B-B3FA-EDD2-E8361502AB70}"/>
              </a:ext>
            </a:extLst>
          </p:cNvPr>
          <p:cNvSpPr txBox="1"/>
          <p:nvPr/>
        </p:nvSpPr>
        <p:spPr>
          <a:xfrm>
            <a:off x="6643389" y="2025077"/>
            <a:ext cx="25025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Tested with example values from Arduino board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Have not yet validated with values from battery.</a:t>
            </a:r>
          </a:p>
        </p:txBody>
      </p:sp>
    </p:spTree>
    <p:extLst>
      <p:ext uri="{BB962C8B-B14F-4D97-AF65-F5344CB8AC3E}">
        <p14:creationId xmlns:p14="http://schemas.microsoft.com/office/powerpoint/2010/main" val="166888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33BC-F4A0-229C-F5B8-F90B976E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62" y="786670"/>
            <a:ext cx="8229600" cy="803756"/>
          </a:xfrm>
        </p:spPr>
        <p:txBody>
          <a:bodyPr/>
          <a:lstStyle/>
          <a:p>
            <a:r>
              <a:rPr lang="en-US" dirty="0"/>
              <a:t>Android Application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FE3A8-5F24-4348-5736-9BBEA6AE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83" y="1852863"/>
            <a:ext cx="1851660" cy="41148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5C143A-11A3-3024-7BB6-160B4B36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3" y="1852863"/>
            <a:ext cx="1851660" cy="411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84ABB2-A473-7CA0-51B4-8F4AD23D3100}"/>
                  </a:ext>
                </a:extLst>
              </p14:cNvPr>
              <p14:cNvContentPartPr/>
              <p14:nvPr/>
            </p14:nvContentPartPr>
            <p14:xfrm>
              <a:off x="1633488" y="2055790"/>
              <a:ext cx="522835" cy="303373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84ABB2-A473-7CA0-51B4-8F4AD23D31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496" y="2037796"/>
                <a:ext cx="558458" cy="33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1AC692-397C-2954-45A7-E356CBD1B064}"/>
              </a:ext>
            </a:extLst>
          </p:cNvPr>
          <p:cNvSpPr txBox="1"/>
          <p:nvPr/>
        </p:nvSpPr>
        <p:spPr>
          <a:xfrm>
            <a:off x="5091286" y="1461797"/>
            <a:ext cx="2697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Complete integration with microcontroller and sensor relay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913C4-AB85-63AA-DE5D-18E49EBD4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41" y="2666126"/>
            <a:ext cx="3368844" cy="1908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C42832-4435-3D0F-C466-E44E0CB51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499" y="4716053"/>
            <a:ext cx="3368844" cy="18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AA1EC7-2F03-4181-FB2E-7068EF44CAD2}"/>
              </a:ext>
            </a:extLst>
          </p:cNvPr>
          <p:cNvSpPr txBox="1">
            <a:spLocks/>
          </p:cNvSpPr>
          <p:nvPr/>
        </p:nvSpPr>
        <p:spPr>
          <a:xfrm>
            <a:off x="457200" y="1092928"/>
            <a:ext cx="8229600" cy="803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Android Application Subsystem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02D1F3-1683-B5D7-4055-14C7C0F9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42" y="2054131"/>
            <a:ext cx="4004841" cy="40768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Challenges</a:t>
            </a:r>
          </a:p>
          <a:p>
            <a:r>
              <a:rPr lang="en-US" sz="2400">
                <a:cs typeface="Arial"/>
              </a:rPr>
              <a:t>Bluetooth module trouble connecting to Android app</a:t>
            </a:r>
          </a:p>
          <a:p>
            <a:r>
              <a:rPr lang="en-US" sz="2400">
                <a:cs typeface="Arial"/>
              </a:rPr>
              <a:t>Spamming buttons on app caused Arduino cross-talk</a:t>
            </a:r>
          </a:p>
          <a:p>
            <a:r>
              <a:rPr lang="en-US" sz="2400">
                <a:cs typeface="Arial"/>
              </a:rPr>
              <a:t>App occasionally encounters crashes when loading Bluetooth connection</a:t>
            </a:r>
          </a:p>
          <a:p>
            <a:endParaRPr lang="en-US" sz="2400"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BDC4D7-3A87-1523-1A31-4E7C2918E522}"/>
              </a:ext>
            </a:extLst>
          </p:cNvPr>
          <p:cNvSpPr txBox="1">
            <a:spLocks/>
          </p:cNvSpPr>
          <p:nvPr/>
        </p:nvSpPr>
        <p:spPr>
          <a:xfrm>
            <a:off x="4451360" y="2042118"/>
            <a:ext cx="4400309" cy="4086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>
                <a:cs typeface="Arial"/>
              </a:rPr>
              <a:t>Solutions</a:t>
            </a:r>
          </a:p>
          <a:p>
            <a:r>
              <a:rPr lang="en-US" sz="2400">
                <a:cs typeface="Arial"/>
              </a:rPr>
              <a:t>Created a separate app and then combined with pre-existing</a:t>
            </a:r>
          </a:p>
          <a:p>
            <a:r>
              <a:rPr lang="en-US" sz="2400">
                <a:cs typeface="Arial"/>
              </a:rPr>
              <a:t>Added delay to user inputs to "dummy proof" system</a:t>
            </a:r>
            <a:endParaRPr lang="en-US"/>
          </a:p>
          <a:p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33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720-9FB3-5AD6-8B91-7D2392AE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88" y="-2190"/>
            <a:ext cx="5114081" cy="919503"/>
          </a:xfrm>
        </p:spPr>
        <p:txBody>
          <a:bodyPr>
            <a:normAutofit fontScale="90000"/>
          </a:bodyPr>
          <a:lstStyle/>
          <a:p>
            <a:r>
              <a:rPr lang="en-US"/>
              <a:t>Integrated System Results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BC1F6C-C17C-43A8-70DB-C4D4621A5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31347"/>
              </p:ext>
            </p:extLst>
          </p:nvPr>
        </p:nvGraphicFramePr>
        <p:xfrm>
          <a:off x="297180" y="1513240"/>
          <a:ext cx="8556549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1930">
                  <a:extLst>
                    <a:ext uri="{9D8B030D-6E8A-4147-A177-3AD203B41FA5}">
                      <a16:colId xmlns:a16="http://schemas.microsoft.com/office/drawing/2014/main" val="3471335267"/>
                    </a:ext>
                  </a:extLst>
                </a:gridCol>
                <a:gridCol w="1630793">
                  <a:extLst>
                    <a:ext uri="{9D8B030D-6E8A-4147-A177-3AD203B41FA5}">
                      <a16:colId xmlns:a16="http://schemas.microsoft.com/office/drawing/2014/main" val="4788541"/>
                    </a:ext>
                  </a:extLst>
                </a:gridCol>
                <a:gridCol w="4053826">
                  <a:extLst>
                    <a:ext uri="{9D8B030D-6E8A-4147-A177-3AD203B41FA5}">
                      <a16:colId xmlns:a16="http://schemas.microsoft.com/office/drawing/2014/main" val="3069423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Success/Fail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9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Solar Panel to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Battery charged from 10.6V to 11.2V in one hour.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Battery to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Arduino read battery voltage accurately within error percentage of 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7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Arduino to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App can successfully read data and provide input to the microcontroller.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43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Battery to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Battery can interact with MCU, MCU can interact with App, but complete data transfer was not established.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9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Microcontroller to Sensors and Lighting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Validated lights turn on when person moves in front of sensors.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0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24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139"/>
            <a:ext cx="8229600" cy="803756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1675"/>
            <a:ext cx="8229600" cy="46372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cs typeface="Arial"/>
              </a:rPr>
              <a:t>Issues Encountered:</a:t>
            </a:r>
          </a:p>
          <a:p>
            <a:r>
              <a:rPr lang="en-US" sz="2800" dirty="0">
                <a:cs typeface="Arial"/>
              </a:rPr>
              <a:t>Faulty board design for inverter, so store bought industry type being used. </a:t>
            </a:r>
          </a:p>
          <a:p>
            <a:r>
              <a:rPr lang="en-US" sz="2800" dirty="0">
                <a:cs typeface="Arial"/>
              </a:rPr>
              <a:t>Flood lights were too power heavy, so we removed them from the project. </a:t>
            </a:r>
            <a:endParaRPr lang="en-US" sz="2800" dirty="0"/>
          </a:p>
          <a:p>
            <a:r>
              <a:rPr lang="en-US" sz="2800" dirty="0">
                <a:cs typeface="Arial"/>
              </a:rPr>
              <a:t>Charge controller TI design proving to be faulty, so using on-hand Charge Controller for system integration testing. 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Current status : Bluetooth Integration complete, Repeating testing for motion sensing and switch timing, charge controller testing, integration/validation to be completed in 3 days.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2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2287155" y="2048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152040" y="1032176"/>
            <a:ext cx="4725011" cy="4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SzPts val="2600"/>
              <a:buNone/>
            </a:pPr>
            <a:r>
              <a:rPr lang="en-US" sz="2200" b="1">
                <a:cs typeface="Arial"/>
              </a:rPr>
              <a:t>Project Deliverables</a:t>
            </a:r>
            <a:endParaRPr lang="en-US" sz="2200">
              <a:cs typeface="Arial"/>
            </a:endParaRPr>
          </a:p>
          <a:p>
            <a:pPr>
              <a:buSzPts val="2600"/>
            </a:pPr>
            <a:r>
              <a:rPr lang="en-US" sz="2200">
                <a:cs typeface="Arial"/>
              </a:rPr>
              <a:t>Activation of lighting system based on motion sensing and manual input.</a:t>
            </a:r>
          </a:p>
          <a:p>
            <a:pPr>
              <a:buSzPts val="2600"/>
            </a:pPr>
            <a:r>
              <a:rPr lang="en-US" sz="2200">
                <a:cs typeface="Arial"/>
              </a:rPr>
              <a:t>Renewable power generation for self-powered system.</a:t>
            </a:r>
            <a:endParaRPr lang="en-US">
              <a:cs typeface="Arial"/>
            </a:endParaRPr>
          </a:p>
          <a:p>
            <a:pPr>
              <a:buSzPts val="2600"/>
            </a:pPr>
            <a:r>
              <a:rPr lang="en-US" sz="2200">
                <a:cs typeface="Arial"/>
              </a:rPr>
              <a:t>Application for checking system battery percentage and setting operational modes.</a:t>
            </a:r>
          </a:p>
          <a:p>
            <a:pPr>
              <a:buSzPts val="2600"/>
            </a:pPr>
            <a:r>
              <a:rPr lang="en-US" sz="2200">
                <a:cs typeface="Arial"/>
              </a:rPr>
              <a:t>More?</a:t>
            </a:r>
          </a:p>
          <a:p>
            <a:pPr>
              <a:buSzPts val="2600"/>
            </a:pPr>
            <a:endParaRPr lang="en-US" sz="2200">
              <a:cs typeface="Arial"/>
            </a:endParaRPr>
          </a:p>
          <a:p>
            <a:pPr>
              <a:buSzPts val="2600"/>
            </a:pPr>
            <a:endParaRPr lang="en-US" sz="2600">
              <a:cs typeface="Arial"/>
            </a:endParaRPr>
          </a:p>
          <a:p>
            <a:pPr marL="457200" indent="-393700">
              <a:lnSpc>
                <a:spcPct val="80000"/>
              </a:lnSpc>
              <a:spcBef>
                <a:spcPts val="0"/>
              </a:spcBef>
              <a:buSzPts val="2600"/>
            </a:pPr>
            <a:endParaRPr lang="en-US" sz="2600">
              <a:cs typeface="Arial"/>
            </a:endParaRPr>
          </a:p>
        </p:txBody>
      </p:sp>
      <p:pic>
        <p:nvPicPr>
          <p:cNvPr id="2" name="Picture 1" descr="A collage of solar panels and wind turbines&#10;&#10;Description automatically generated">
            <a:extLst>
              <a:ext uri="{FF2B5EF4-FFF2-40B4-BE49-F238E27FC236}">
                <a16:creationId xmlns:a16="http://schemas.microsoft.com/office/drawing/2014/main" id="{10524232-68B4-F299-8BB9-7D2E4D69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998" y="1542547"/>
            <a:ext cx="3864054" cy="2828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16A07-040D-1763-9E3A-899CE56EC2B1}"/>
              </a:ext>
            </a:extLst>
          </p:cNvPr>
          <p:cNvSpPr/>
          <p:nvPr/>
        </p:nvSpPr>
        <p:spPr>
          <a:xfrm>
            <a:off x="150779" y="5214026"/>
            <a:ext cx="1712067" cy="6420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Lyric </a:t>
            </a:r>
            <a:r>
              <a:rPr lang="en-US" err="1">
                <a:cs typeface="Arial"/>
              </a:rPr>
              <a:t>Haylow</a:t>
            </a:r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87A1CD-47CA-8CF1-6242-2AE7CA628B6F}"/>
              </a:ext>
            </a:extLst>
          </p:cNvPr>
          <p:cNvSpPr/>
          <p:nvPr/>
        </p:nvSpPr>
        <p:spPr>
          <a:xfrm>
            <a:off x="150779" y="5997103"/>
            <a:ext cx="1712067" cy="6420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Arial"/>
              </a:rPr>
              <a:t>Solar Charge Controller</a:t>
            </a:r>
            <a:endParaRPr lang="en-US" sz="1600">
              <a:solidFill>
                <a:schemeClr val="tx1"/>
              </a:solidFill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47483-F342-1B60-8C28-191EA778D453}"/>
              </a:ext>
            </a:extLst>
          </p:cNvPr>
          <p:cNvSpPr/>
          <p:nvPr/>
        </p:nvSpPr>
        <p:spPr>
          <a:xfrm>
            <a:off x="2281137" y="5997102"/>
            <a:ext cx="1716931" cy="6517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Arial"/>
              </a:rPr>
              <a:t>Power Delivery/ Microcontroller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E5079A-85F2-E9AB-88EE-1E4F7557937A}"/>
              </a:ext>
            </a:extLst>
          </p:cNvPr>
          <p:cNvSpPr/>
          <p:nvPr/>
        </p:nvSpPr>
        <p:spPr>
          <a:xfrm>
            <a:off x="4406630" y="5997102"/>
            <a:ext cx="1712067" cy="6420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Arial"/>
              </a:rPr>
              <a:t>Mobile Application/ Microcontroller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DDC60-12A3-38CC-1C6B-96808C30292B}"/>
              </a:ext>
            </a:extLst>
          </p:cNvPr>
          <p:cNvSpPr/>
          <p:nvPr/>
        </p:nvSpPr>
        <p:spPr>
          <a:xfrm>
            <a:off x="4406630" y="5214026"/>
            <a:ext cx="1716930" cy="6420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Josh George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B9292-849B-4832-E8DD-448B324DBC1B}"/>
              </a:ext>
            </a:extLst>
          </p:cNvPr>
          <p:cNvSpPr/>
          <p:nvPr/>
        </p:nvSpPr>
        <p:spPr>
          <a:xfrm>
            <a:off x="2286000" y="5214026"/>
            <a:ext cx="1712067" cy="64202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Jeb Malek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Project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D7492-9DB3-B702-6580-A74030D1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" y="2330865"/>
            <a:ext cx="8919713" cy="37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104-813F-7BE3-7C34-3B5B1353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" y="2463592"/>
            <a:ext cx="3406816" cy="22538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Arial"/>
              </a:rPr>
              <a:t>Moderates input charge from solar panels to battery</a:t>
            </a:r>
          </a:p>
          <a:p>
            <a:r>
              <a:rPr lang="en-US" sz="2400">
                <a:cs typeface="Arial"/>
              </a:rPr>
              <a:t>Reads battery percentage to Arduino for showing on Application</a:t>
            </a:r>
          </a:p>
          <a:p>
            <a:endParaRPr lang="en-US" sz="2800"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2AC426-D438-B1F5-D20F-85D1FE6597D3}"/>
              </a:ext>
            </a:extLst>
          </p:cNvPr>
          <p:cNvSpPr txBox="1">
            <a:spLocks/>
          </p:cNvSpPr>
          <p:nvPr/>
        </p:nvSpPr>
        <p:spPr>
          <a:xfrm>
            <a:off x="4218972" y="-2190"/>
            <a:ext cx="4689676" cy="803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Solar Charging Overview</a:t>
            </a:r>
            <a:br>
              <a:rPr lang="en-US" sz="2400"/>
            </a:br>
            <a:r>
              <a:rPr lang="en-US" sz="1800" i="1">
                <a:solidFill>
                  <a:schemeClr val="bg1">
                    <a:lumMod val="50000"/>
                  </a:schemeClr>
                </a:solidFill>
                <a:cs typeface="Arial"/>
              </a:rPr>
              <a:t>Lyric </a:t>
            </a:r>
            <a:r>
              <a:rPr lang="en-US" sz="1800" i="1" err="1">
                <a:solidFill>
                  <a:schemeClr val="bg1">
                    <a:lumMod val="50000"/>
                  </a:schemeClr>
                </a:solidFill>
                <a:cs typeface="Arial"/>
              </a:rPr>
              <a:t>Haylow</a:t>
            </a:r>
            <a:endParaRPr lang="en-US" sz="1800" i="1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9" name="Picture 8" descr="A solar panel with a sun behind it&#10;&#10;Description automatically generated">
            <a:extLst>
              <a:ext uri="{FF2B5EF4-FFF2-40B4-BE49-F238E27FC236}">
                <a16:creationId xmlns:a16="http://schemas.microsoft.com/office/drawing/2014/main" id="{15C94D86-139B-6F7B-FF52-FB364B11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191" y="2336173"/>
            <a:ext cx="1255733" cy="1255733"/>
          </a:xfrm>
          <a:prstGeom prst="rect">
            <a:avLst/>
          </a:prstGeom>
        </p:spPr>
      </p:pic>
      <p:pic>
        <p:nvPicPr>
          <p:cNvPr id="11" name="Picture 10" descr="A solar panel with a sun behind it&#10;&#10;Description automatically generated">
            <a:extLst>
              <a:ext uri="{FF2B5EF4-FFF2-40B4-BE49-F238E27FC236}">
                <a16:creationId xmlns:a16="http://schemas.microsoft.com/office/drawing/2014/main" id="{9198D711-C0F0-3DA2-0150-3486C868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83" y="3712604"/>
            <a:ext cx="1246087" cy="1255732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8ACE984-AB0C-5375-E64B-A47FCCAA64AE}"/>
              </a:ext>
            </a:extLst>
          </p:cNvPr>
          <p:cNvCxnSpPr/>
          <p:nvPr/>
        </p:nvCxnSpPr>
        <p:spPr>
          <a:xfrm flipV="1">
            <a:off x="4680453" y="2901400"/>
            <a:ext cx="933690" cy="14294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0EA97-1A35-8A68-BA06-153E0F4CAC4A}"/>
              </a:ext>
            </a:extLst>
          </p:cNvPr>
          <p:cNvCxnSpPr/>
          <p:nvPr/>
        </p:nvCxnSpPr>
        <p:spPr>
          <a:xfrm flipH="1" flipV="1">
            <a:off x="4680934" y="2903811"/>
            <a:ext cx="532435" cy="193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lack and white line drawing of a device&#10;&#10;Description automatically generated">
            <a:extLst>
              <a:ext uri="{FF2B5EF4-FFF2-40B4-BE49-F238E27FC236}">
                <a16:creationId xmlns:a16="http://schemas.microsoft.com/office/drawing/2014/main" id="{B8959987-6FC2-99E0-8D83-F861F64B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91" y="2302412"/>
            <a:ext cx="1082113" cy="1062822"/>
          </a:xfrm>
          <a:prstGeom prst="rect">
            <a:avLst/>
          </a:prstGeom>
        </p:spPr>
      </p:pic>
      <p:pic>
        <p:nvPicPr>
          <p:cNvPr id="22" name="Picture 21" descr="A black and white sign with black text&#10;&#10;Description automatically generated">
            <a:extLst>
              <a:ext uri="{FF2B5EF4-FFF2-40B4-BE49-F238E27FC236}">
                <a16:creationId xmlns:a16="http://schemas.microsoft.com/office/drawing/2014/main" id="{A2136F37-7EF4-C035-7E89-85C4211E5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908" y="2614790"/>
            <a:ext cx="1360026" cy="66590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40C879-123D-5215-EC58-7B03BC9A0987}"/>
              </a:ext>
            </a:extLst>
          </p:cNvPr>
          <p:cNvCxnSpPr/>
          <p:nvPr/>
        </p:nvCxnSpPr>
        <p:spPr>
          <a:xfrm flipV="1">
            <a:off x="6716271" y="2834483"/>
            <a:ext cx="461058" cy="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ack and white computer chip&#10;&#10;Description automatically generated">
            <a:extLst>
              <a:ext uri="{FF2B5EF4-FFF2-40B4-BE49-F238E27FC236}">
                <a16:creationId xmlns:a16="http://schemas.microsoft.com/office/drawing/2014/main" id="{B5A84B62-5E16-8B8F-DA50-3CF61936D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245" y="4150992"/>
            <a:ext cx="911507" cy="93079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60F33C-B708-AC41-92F5-CF5C57E9A3D0}"/>
              </a:ext>
            </a:extLst>
          </p:cNvPr>
          <p:cNvCxnSpPr>
            <a:cxnSpLocks/>
          </p:cNvCxnSpPr>
          <p:nvPr/>
        </p:nvCxnSpPr>
        <p:spPr>
          <a:xfrm>
            <a:off x="7804412" y="3278299"/>
            <a:ext cx="7715" cy="866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AB510B6-4E6D-1008-9FBB-1A3CFB84798E}"/>
              </a:ext>
            </a:extLst>
          </p:cNvPr>
          <p:cNvCxnSpPr/>
          <p:nvPr/>
        </p:nvCxnSpPr>
        <p:spPr>
          <a:xfrm flipH="1">
            <a:off x="6610651" y="3099254"/>
            <a:ext cx="561373" cy="8565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and white square with a line and a line in the middle&#10;&#10;Description automatically generated">
            <a:extLst>
              <a:ext uri="{FF2B5EF4-FFF2-40B4-BE49-F238E27FC236}">
                <a16:creationId xmlns:a16="http://schemas.microsoft.com/office/drawing/2014/main" id="{E413C233-1B5C-070F-03D6-4445E87FA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23" y="3709498"/>
            <a:ext cx="763808" cy="7927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C209522-D630-13CF-DC85-061EEE5B2389}"/>
              </a:ext>
            </a:extLst>
          </p:cNvPr>
          <p:cNvSpPr txBox="1"/>
          <p:nvPr/>
        </p:nvSpPr>
        <p:spPr>
          <a:xfrm>
            <a:off x="5437631" y="4509068"/>
            <a:ext cx="15721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Arial"/>
              </a:rPr>
              <a:t>Converter/ rest of system</a:t>
            </a:r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4FA900-6F90-543A-1D76-FF4A53DA8649}"/>
              </a:ext>
            </a:extLst>
          </p:cNvPr>
          <p:cNvSpPr txBox="1"/>
          <p:nvPr/>
        </p:nvSpPr>
        <p:spPr>
          <a:xfrm>
            <a:off x="5319909" y="2066022"/>
            <a:ext cx="15966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Charge Controller</a:t>
            </a:r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FBD4EC-6736-47CB-E753-B9E4D8A54B61}"/>
              </a:ext>
            </a:extLst>
          </p:cNvPr>
          <p:cNvSpPr txBox="1"/>
          <p:nvPr/>
        </p:nvSpPr>
        <p:spPr>
          <a:xfrm>
            <a:off x="7127095" y="2189747"/>
            <a:ext cx="18365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120Wh Battery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63A217-888A-D21C-BC8F-D3D6329FACA2}"/>
              </a:ext>
            </a:extLst>
          </p:cNvPr>
          <p:cNvSpPr txBox="1"/>
          <p:nvPr/>
        </p:nvSpPr>
        <p:spPr>
          <a:xfrm>
            <a:off x="7810525" y="3367687"/>
            <a:ext cx="12095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Battery percentage read</a:t>
            </a:r>
            <a:endParaRPr lang="en-US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2E2E30-F069-07CC-4445-D7B1B96DB09E}"/>
              </a:ext>
            </a:extLst>
          </p:cNvPr>
          <p:cNvSpPr txBox="1"/>
          <p:nvPr/>
        </p:nvSpPr>
        <p:spPr>
          <a:xfrm>
            <a:off x="4774190" y="2379284"/>
            <a:ext cx="7406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Arial"/>
              </a:rPr>
              <a:t>~21V</a:t>
            </a:r>
          </a:p>
          <a:p>
            <a:r>
              <a:rPr lang="en-US" sz="1400">
                <a:cs typeface="Arial"/>
              </a:rPr>
              <a:t>1.5A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FB5E04-4B4E-6AB4-AA4D-5250DBB5827B}"/>
              </a:ext>
            </a:extLst>
          </p:cNvPr>
          <p:cNvSpPr txBox="1"/>
          <p:nvPr/>
        </p:nvSpPr>
        <p:spPr>
          <a:xfrm>
            <a:off x="3258652" y="1996836"/>
            <a:ext cx="1576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Solar Panels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0D8732-0A65-E43F-9B3E-8A88B12609C8}"/>
              </a:ext>
            </a:extLst>
          </p:cNvPr>
          <p:cNvSpPr txBox="1"/>
          <p:nvPr/>
        </p:nvSpPr>
        <p:spPr>
          <a:xfrm>
            <a:off x="7526552" y="5085083"/>
            <a:ext cx="7369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Arial"/>
              </a:rPr>
              <a:t>MCU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3198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104-813F-7BE3-7C34-3B5B1353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8" y="1725997"/>
            <a:ext cx="4004841" cy="4076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Challenges</a:t>
            </a:r>
          </a:p>
          <a:p>
            <a:r>
              <a:rPr lang="en-US" sz="2400">
                <a:cs typeface="Arial"/>
              </a:rPr>
              <a:t>Max voltage accepted for Arduino is 5V</a:t>
            </a:r>
          </a:p>
          <a:p>
            <a:r>
              <a:rPr lang="en-US" sz="2400">
                <a:cs typeface="Arial"/>
              </a:rPr>
              <a:t>Initial board traces were incapable of handling current draw</a:t>
            </a:r>
          </a:p>
          <a:p>
            <a:r>
              <a:rPr lang="en-US" sz="2400">
                <a:cs typeface="Arial"/>
              </a:rPr>
              <a:t>Charge Controller isn't drawing sufficient current </a:t>
            </a:r>
          </a:p>
          <a:p>
            <a:endParaRPr lang="en-US" sz="2400"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A47A1F-FCC9-0586-3055-48E537800DF8}"/>
              </a:ext>
            </a:extLst>
          </p:cNvPr>
          <p:cNvSpPr txBox="1">
            <a:spLocks/>
          </p:cNvSpPr>
          <p:nvPr/>
        </p:nvSpPr>
        <p:spPr>
          <a:xfrm>
            <a:off x="4175840" y="-2190"/>
            <a:ext cx="4689676" cy="803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Solar Charging Subsystem</a:t>
            </a:r>
            <a:br>
              <a:rPr lang="en-US" sz="2400"/>
            </a:br>
            <a:r>
              <a:rPr lang="en-US" sz="1800" i="1">
                <a:solidFill>
                  <a:schemeClr val="bg1">
                    <a:lumMod val="50000"/>
                  </a:schemeClr>
                </a:solidFill>
                <a:cs typeface="Arial"/>
              </a:rPr>
              <a:t>Lyric </a:t>
            </a:r>
            <a:r>
              <a:rPr lang="en-US" sz="1800" i="1" err="1">
                <a:solidFill>
                  <a:schemeClr val="bg1">
                    <a:lumMod val="50000"/>
                  </a:schemeClr>
                </a:solidFill>
                <a:cs typeface="Arial"/>
              </a:rPr>
              <a:t>Haylow</a:t>
            </a:r>
            <a:endParaRPr lang="en-US" sz="1800" i="1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F471ED-6A72-AE60-01B6-004A0ACC5B14}"/>
              </a:ext>
            </a:extLst>
          </p:cNvPr>
          <p:cNvSpPr txBox="1">
            <a:spLocks/>
          </p:cNvSpPr>
          <p:nvPr/>
        </p:nvSpPr>
        <p:spPr>
          <a:xfrm>
            <a:off x="4473236" y="1713984"/>
            <a:ext cx="4400309" cy="40865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>
                <a:cs typeface="Arial"/>
              </a:rPr>
              <a:t>Solutions</a:t>
            </a:r>
          </a:p>
          <a:p>
            <a:r>
              <a:rPr lang="en-US" sz="2400">
                <a:cs typeface="Arial"/>
              </a:rPr>
              <a:t>Created small circuit for stepping down voltage by factor of 0.175</a:t>
            </a:r>
          </a:p>
          <a:p>
            <a:r>
              <a:rPr lang="en-US" sz="2400">
                <a:cs typeface="Arial"/>
              </a:rPr>
              <a:t>Remade board with improved design for testing and handling current draw</a:t>
            </a:r>
          </a:p>
          <a:p>
            <a:r>
              <a:rPr lang="en-US" sz="2400">
                <a:cs typeface="Arial"/>
              </a:rPr>
              <a:t>Ordered Eval Board, have begun additional testing to check for faults</a:t>
            </a: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4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1AED-2574-10A5-8123-292760C2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72" y="-2190"/>
            <a:ext cx="4689676" cy="803756"/>
          </a:xfrm>
        </p:spPr>
        <p:txBody>
          <a:bodyPr>
            <a:normAutofit/>
          </a:bodyPr>
          <a:lstStyle/>
          <a:p>
            <a:r>
              <a:rPr lang="en-US" sz="2400"/>
              <a:t>Solar Charging Results</a:t>
            </a:r>
            <a:br>
              <a:rPr lang="en-US" sz="2400"/>
            </a:br>
            <a:r>
              <a:rPr lang="en-US" sz="1800" i="1">
                <a:solidFill>
                  <a:schemeClr val="bg1">
                    <a:lumMod val="50000"/>
                  </a:schemeClr>
                </a:solidFill>
                <a:cs typeface="Arial"/>
              </a:rPr>
              <a:t>Lyric </a:t>
            </a:r>
            <a:r>
              <a:rPr lang="en-US" sz="1800" i="1" err="1">
                <a:solidFill>
                  <a:schemeClr val="bg1">
                    <a:lumMod val="50000"/>
                  </a:schemeClr>
                </a:solidFill>
                <a:cs typeface="Arial"/>
              </a:rPr>
              <a:t>Haylow</a:t>
            </a:r>
            <a:endParaRPr lang="en-US" sz="1800" i="1">
              <a:solidFill>
                <a:schemeClr val="bg1">
                  <a:lumMod val="50000"/>
                </a:schemeClr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104-813F-7BE3-7C34-3B5B1353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61" y="1359315"/>
            <a:ext cx="2789499" cy="4578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Arial"/>
            </a:endParaRPr>
          </a:p>
          <a:p>
            <a:pPr>
              <a:buFont typeface="Wingdings"/>
              <a:buChar char="Ø"/>
            </a:pPr>
            <a:endParaRPr lang="en-US"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BC260A-6024-348C-EE6E-D9F5DA37D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06591"/>
              </p:ext>
            </p:extLst>
          </p:nvPr>
        </p:nvGraphicFramePr>
        <p:xfrm>
          <a:off x="1230665" y="1017406"/>
          <a:ext cx="6688965" cy="262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227">
                  <a:extLst>
                    <a:ext uri="{9D8B030D-6E8A-4147-A177-3AD203B41FA5}">
                      <a16:colId xmlns:a16="http://schemas.microsoft.com/office/drawing/2014/main" val="1064292832"/>
                    </a:ext>
                  </a:extLst>
                </a:gridCol>
                <a:gridCol w="685328">
                  <a:extLst>
                    <a:ext uri="{9D8B030D-6E8A-4147-A177-3AD203B41FA5}">
                      <a16:colId xmlns:a16="http://schemas.microsoft.com/office/drawing/2014/main" val="2509742143"/>
                    </a:ext>
                  </a:extLst>
                </a:gridCol>
                <a:gridCol w="1147266">
                  <a:extLst>
                    <a:ext uri="{9D8B030D-6E8A-4147-A177-3AD203B41FA5}">
                      <a16:colId xmlns:a16="http://schemas.microsoft.com/office/drawing/2014/main" val="4095422009"/>
                    </a:ext>
                  </a:extLst>
                </a:gridCol>
                <a:gridCol w="671144">
                  <a:extLst>
                    <a:ext uri="{9D8B030D-6E8A-4147-A177-3AD203B41FA5}">
                      <a16:colId xmlns:a16="http://schemas.microsoft.com/office/drawing/2014/main" val="858204139"/>
                    </a:ext>
                  </a:extLst>
                </a:gridCol>
              </a:tblGrid>
              <a:tr h="359373">
                <a:tc>
                  <a:txBody>
                    <a:bodyPr/>
                    <a:lstStyle/>
                    <a:p>
                      <a:r>
                        <a:rPr lang="en-US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107414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r>
                        <a:rPr lang="en-US"/>
                        <a:t>Solar Panel Input 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393466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r>
                        <a:rPr lang="en-US"/>
                        <a:t>Solar Panel Input Current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56911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r>
                        <a:rPr lang="en-US"/>
                        <a:t>Charge Controller output current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15167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r>
                        <a:rPr lang="en-US"/>
                        <a:t>Battery 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296063"/>
                  </a:ext>
                </a:extLst>
              </a:tr>
              <a:tr h="4525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Estimated Battery Life (hours)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796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BEC764-01FB-A2C5-2254-19A488AC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608786"/>
              </p:ext>
            </p:extLst>
          </p:nvPr>
        </p:nvGraphicFramePr>
        <p:xfrm>
          <a:off x="155275" y="3856007"/>
          <a:ext cx="4824568" cy="2850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896">
                  <a:extLst>
                    <a:ext uri="{9D8B030D-6E8A-4147-A177-3AD203B41FA5}">
                      <a16:colId xmlns:a16="http://schemas.microsoft.com/office/drawing/2014/main" val="825259377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997354702"/>
                    </a:ext>
                  </a:extLst>
                </a:gridCol>
              </a:tblGrid>
              <a:tr h="465222"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978708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r>
                        <a:rPr lang="en-US"/>
                        <a:t>Controller recognizes both when to charge and when fully charged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19732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r>
                        <a:rPr lang="en-US"/>
                        <a:t>Battery Voltage level sent to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09140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r>
                        <a:rPr lang="en-US"/>
                        <a:t>Solar Panels give consistent current and expected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17592"/>
                  </a:ext>
                </a:extLst>
              </a:tr>
              <a:tr h="465222">
                <a:tc>
                  <a:txBody>
                    <a:bodyPr/>
                    <a:lstStyle/>
                    <a:p>
                      <a:r>
                        <a:rPr lang="en-US"/>
                        <a:t>Controller actively charges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40926"/>
                  </a:ext>
                </a:extLst>
              </a:tr>
            </a:tbl>
          </a:graphicData>
        </a:graphic>
      </p:graphicFrame>
      <p:pic>
        <p:nvPicPr>
          <p:cNvPr id="6" name="Picture 5" descr="A green circuit board with black and white components&#10;&#10;Description automatically generated">
            <a:extLst>
              <a:ext uri="{FF2B5EF4-FFF2-40B4-BE49-F238E27FC236}">
                <a16:creationId xmlns:a16="http://schemas.microsoft.com/office/drawing/2014/main" id="{BB0CFB4C-FC38-8AEC-BAF3-F9EED15E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26" y="4019263"/>
            <a:ext cx="3528204" cy="25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DC04A49-8F31-C09C-6373-7900AF3D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02D397E3-42CD-9FB7-2083-F1C0AA478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Power Delivery Subsystem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 dirty="0"/>
              <a:t>Inverter</a:t>
            </a:r>
            <a:endParaRPr lang="en-US" sz="298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95354-6521-ACDC-3E58-0259AF03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4724400" y="2274044"/>
            <a:ext cx="4282367" cy="4098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8469F-E967-E876-CBAD-E929CEBF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16632" y="2274045"/>
            <a:ext cx="4282369" cy="40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1AED-2574-10A5-8123-292760C2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Delivery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2104-813F-7BE3-7C34-3B5B1353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Power Supply needed for Arduino, Bluetooth Module, Motion Controllers , Switches &amp; AC Light Load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AF92AB-70FD-E751-5EFE-B4FE6E86F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68544"/>
              </p:ext>
            </p:extLst>
          </p:nvPr>
        </p:nvGraphicFramePr>
        <p:xfrm>
          <a:off x="1182897" y="2812212"/>
          <a:ext cx="6778206" cy="3792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1073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1836349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  <a:gridCol w="1587260">
                  <a:extLst>
                    <a:ext uri="{9D8B030D-6E8A-4147-A177-3AD203B41FA5}">
                      <a16:colId xmlns:a16="http://schemas.microsoft.com/office/drawing/2014/main" val="2781892162"/>
                    </a:ext>
                  </a:extLst>
                </a:gridCol>
                <a:gridCol w="1673524">
                  <a:extLst>
                    <a:ext uri="{9D8B030D-6E8A-4147-A177-3AD203B41FA5}">
                      <a16:colId xmlns:a16="http://schemas.microsoft.com/office/drawing/2014/main" val="1789741373"/>
                    </a:ext>
                  </a:extLst>
                </a:gridCol>
              </a:tblGrid>
              <a:tr h="528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9128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Bluetooth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4.91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4.91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37-40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185-200 </a:t>
                      </a:r>
                      <a:r>
                        <a:rPr lang="en-US" dirty="0" err="1"/>
                        <a:t>mW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306534"/>
                  </a:ext>
                </a:extLst>
              </a:tr>
              <a:tr h="5216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4.91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180mW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145044"/>
                  </a:ext>
                </a:extLst>
              </a:tr>
              <a:tr h="2608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4.91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1-2mA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4.91-9.82 </a:t>
                      </a:r>
                      <a:r>
                        <a:rPr lang="en-US" dirty="0" err="1"/>
                        <a:t>mW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9290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DC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550-565 </a:t>
                      </a:r>
                      <a:r>
                        <a:rPr lang="en-US" dirty="0" err="1"/>
                        <a:t>mW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1861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 Light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120V 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180-200 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21-22W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84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Nom.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55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870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597E-35AB-2761-F5D6-28251D09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Delivery Subsystem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688E3-3493-E46C-8429-88AC6A0FE3A4}"/>
              </a:ext>
            </a:extLst>
          </p:cNvPr>
          <p:cNvSpPr txBox="1"/>
          <p:nvPr/>
        </p:nvSpPr>
        <p:spPr>
          <a:xfrm>
            <a:off x="399288" y="2128799"/>
            <a:ext cx="834542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/>
              <a:t>Testing &amp; Verification of 12-5V Converter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Load    : 	Switch &amp; Sensor </a:t>
            </a:r>
            <a:r>
              <a:rPr lang="en-US" dirty="0"/>
              <a:t>Switch , Sensor , Arduino , &amp; BT Module</a:t>
            </a:r>
          </a:p>
          <a:p>
            <a:r>
              <a:rPr lang="en-US" dirty="0"/>
              <a:t>Supply : Battery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u="sng" dirty="0">
              <a:cs typeface="Arial"/>
            </a:endParaRPr>
          </a:p>
          <a:p>
            <a:endParaRPr lang="en-US" u="sng" dirty="0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A101E5-E3DD-E1FC-509F-FBD94F46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51282"/>
              </p:ext>
            </p:extLst>
          </p:nvPr>
        </p:nvGraphicFramePr>
        <p:xfrm>
          <a:off x="522363" y="3572900"/>
          <a:ext cx="4665656" cy="1223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414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3499242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12.27V 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4.91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  <a:tr h="481707">
                <a:tc>
                  <a:txBody>
                    <a:bodyPr/>
                    <a:lstStyle/>
                    <a:p>
                      <a:r>
                        <a:rPr lang="en-US" dirty="0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18.183 mA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06534"/>
                  </a:ext>
                </a:extLst>
              </a:tr>
            </a:tbl>
          </a:graphicData>
        </a:graphic>
      </p:graphicFrame>
      <p:pic>
        <p:nvPicPr>
          <p:cNvPr id="7" name="Picture 6" descr="A green circuit board with small black round object&#10;&#10;Description automatically generated">
            <a:extLst>
              <a:ext uri="{FF2B5EF4-FFF2-40B4-BE49-F238E27FC236}">
                <a16:creationId xmlns:a16="http://schemas.microsoft.com/office/drawing/2014/main" id="{831335FE-FE1E-C107-B857-9F9393E3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78" y="2948998"/>
            <a:ext cx="3423122" cy="34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4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B60D2A8DAD245BFF90DF54144CC7F" ma:contentTypeVersion="12" ma:contentTypeDescription="Create a new document." ma:contentTypeScope="" ma:versionID="7a52eac4cc73b65e9b6f8765658aac4f">
  <xsd:schema xmlns:xsd="http://www.w3.org/2001/XMLSchema" xmlns:xs="http://www.w3.org/2001/XMLSchema" xmlns:p="http://schemas.microsoft.com/office/2006/metadata/properties" xmlns:ns2="919f609d-0f72-41fa-aaee-0973b3077d0a" xmlns:ns3="2e030e0f-5245-4dbf-9373-620ab9e7a3b5" targetNamespace="http://schemas.microsoft.com/office/2006/metadata/properties" ma:root="true" ma:fieldsID="4bd5ada9723ecef035e7c2bbc20a3e79" ns2:_="" ns3:_="">
    <xsd:import namespace="919f609d-0f72-41fa-aaee-0973b3077d0a"/>
    <xsd:import namespace="2e030e0f-5245-4dbf-9373-620ab9e7a3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f609d-0f72-41fa-aaee-0973b3077d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30e0f-5245-4dbf-9373-620ab9e7a3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eeece73-c18a-4746-855e-cb39e9f45740}" ma:internalName="TaxCatchAll" ma:showField="CatchAllData" ma:web="2e030e0f-5245-4dbf-9373-620ab9e7a3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9f609d-0f72-41fa-aaee-0973b3077d0a">
      <Terms xmlns="http://schemas.microsoft.com/office/infopath/2007/PartnerControls"/>
    </lcf76f155ced4ddcb4097134ff3c332f>
    <TaxCatchAll xmlns="2e030e0f-5245-4dbf-9373-620ab9e7a3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9A16E5-83B9-41D8-8718-390AC32ED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9f609d-0f72-41fa-aaee-0973b3077d0a"/>
    <ds:schemaRef ds:uri="2e030e0f-5245-4dbf-9373-620ab9e7a3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575F67-9B42-491E-84B7-3EB9A0F3FDD5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e030e0f-5245-4dbf-9373-620ab9e7a3b5"/>
    <ds:schemaRef ds:uri="http://purl.org/dc/elements/1.1/"/>
    <ds:schemaRef ds:uri="919f609d-0f72-41fa-aaee-0973b3077d0a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B081E88-6112-458A-8B62-F57E42DC4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24207</TotalTime>
  <Words>739</Words>
  <Application>Microsoft Office PowerPoint</Application>
  <PresentationFormat>On-screen Show (4:3)</PresentationFormat>
  <Paragraphs>188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Team 60: Solar Lighting System Final Presentation Josh George, Jeb Malek, Lyric Haylow Sponsor: Dr. Wonhyeok Jang TA: Rhett Guthrie  </vt:lpstr>
      <vt:lpstr>Project Summary</vt:lpstr>
      <vt:lpstr>Integrated Project Diagram</vt:lpstr>
      <vt:lpstr>PowerPoint Presentation</vt:lpstr>
      <vt:lpstr>PowerPoint Presentation</vt:lpstr>
      <vt:lpstr>Solar Charging Results Lyric Haylow</vt:lpstr>
      <vt:lpstr>Power Delivery Subsystem Inverter</vt:lpstr>
      <vt:lpstr>Power Delivery Subsystem</vt:lpstr>
      <vt:lpstr>Power Delivery Subsystem</vt:lpstr>
      <vt:lpstr>Microcontroller Subsystem</vt:lpstr>
      <vt:lpstr>Android Application Subsystem</vt:lpstr>
      <vt:lpstr>Android Application Subsystem</vt:lpstr>
      <vt:lpstr>Android Application Subsystem</vt:lpstr>
      <vt:lpstr>PowerPoint Presentation</vt:lpstr>
      <vt:lpstr>Integrated System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lastModifiedBy>Jeb M</cp:lastModifiedBy>
  <cp:revision>62</cp:revision>
  <dcterms:created xsi:type="dcterms:W3CDTF">2013-06-18T16:37:55Z</dcterms:created>
  <dcterms:modified xsi:type="dcterms:W3CDTF">2024-04-17T22:12:30Z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0x010100961B60D2A8DAD245BFF90DF54144CC7F</vt:lpwstr>
  </property>
  <property fmtid="{D5CDD505-2E9C-101B-9397-08002B2CF9AE}" pid="3" name="MediaServiceImageTags">
    <vt:lpwstr/>
  </property>
</Properties>
</file>